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291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E5A6-7D0D-4A3C-AD77-5A00297D9D5F}" type="datetimeFigureOut">
              <a:rPr lang="hr-HR" smtClean="0"/>
              <a:pPr/>
              <a:t>6.11.2014.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1B6A-BB69-49B4-B678-992E4DAFC6D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E5A6-7D0D-4A3C-AD77-5A00297D9D5F}" type="datetimeFigureOut">
              <a:rPr lang="hr-HR" smtClean="0"/>
              <a:pPr/>
              <a:t>6.11.2014.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1B6A-BB69-49B4-B678-992E4DAFC6D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E5A6-7D0D-4A3C-AD77-5A00297D9D5F}" type="datetimeFigureOut">
              <a:rPr lang="hr-HR" smtClean="0"/>
              <a:pPr/>
              <a:t>6.11.2014.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1B6A-BB69-49B4-B678-992E4DAFC6D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E5A6-7D0D-4A3C-AD77-5A00297D9D5F}" type="datetimeFigureOut">
              <a:rPr lang="hr-HR" smtClean="0"/>
              <a:pPr/>
              <a:t>6.11.2014.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1B6A-BB69-49B4-B678-992E4DAFC6D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E5A6-7D0D-4A3C-AD77-5A00297D9D5F}" type="datetimeFigureOut">
              <a:rPr lang="hr-HR" smtClean="0"/>
              <a:pPr/>
              <a:t>6.11.2014.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1B6A-BB69-49B4-B678-992E4DAFC6D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E5A6-7D0D-4A3C-AD77-5A00297D9D5F}" type="datetimeFigureOut">
              <a:rPr lang="hr-HR" smtClean="0"/>
              <a:pPr/>
              <a:t>6.11.2014.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1B6A-BB69-49B4-B678-992E4DAFC6D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E5A6-7D0D-4A3C-AD77-5A00297D9D5F}" type="datetimeFigureOut">
              <a:rPr lang="hr-HR" smtClean="0"/>
              <a:pPr/>
              <a:t>6.11.2014.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1B6A-BB69-49B4-B678-992E4DAFC6D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E5A6-7D0D-4A3C-AD77-5A00297D9D5F}" type="datetimeFigureOut">
              <a:rPr lang="hr-HR" smtClean="0"/>
              <a:pPr/>
              <a:t>6.11.2014.</a:t>
            </a:fld>
            <a:endParaRPr lang="hr-HR"/>
          </a:p>
        </p:txBody>
      </p:sp>
      <p:sp>
        <p:nvSpPr>
          <p:cNvPr id="8" name="Rezervirano mjesto broja slajd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231B6A-BB69-49B4-B678-992E4DAFC6D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podnožja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E5A6-7D0D-4A3C-AD77-5A00297D9D5F}" type="datetimeFigureOut">
              <a:rPr lang="hr-HR" smtClean="0"/>
              <a:pPr/>
              <a:t>6.11.2014.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1B6A-BB69-49B4-B678-992E4DAFC6D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E5A6-7D0D-4A3C-AD77-5A00297D9D5F}" type="datetimeFigureOut">
              <a:rPr lang="hr-HR" smtClean="0"/>
              <a:pPr/>
              <a:t>6.11.2014.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8231B6A-BB69-49B4-B678-992E4DAFC6D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14CE5A6-7D0D-4A3C-AD77-5A00297D9D5F}" type="datetimeFigureOut">
              <a:rPr lang="hr-HR" smtClean="0"/>
              <a:pPr/>
              <a:t>6.11.2014.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1B6A-BB69-49B4-B678-992E4DAFC6D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ručno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rostoručno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14CE5A6-7D0D-4A3C-AD77-5A00297D9D5F}" type="datetimeFigureOut">
              <a:rPr lang="hr-HR" smtClean="0"/>
              <a:pPr/>
              <a:t>6.11.2014.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8231B6A-BB69-49B4-B678-992E4DAFC6DF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 flipH="1">
            <a:off x="383344" y="4365104"/>
            <a:ext cx="7861063" cy="1273696"/>
          </a:xfrm>
        </p:spPr>
        <p:txBody>
          <a:bodyPr>
            <a:normAutofit fontScale="90000"/>
          </a:bodyPr>
          <a:lstStyle/>
          <a:p>
            <a:endParaRPr lang="hr-HR" sz="9600" dirty="0">
              <a:solidFill>
                <a:srgbClr val="00B0F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3568" y="332656"/>
            <a:ext cx="8064896" cy="4320480"/>
          </a:xfrm>
        </p:spPr>
        <p:txBody>
          <a:bodyPr>
            <a:noAutofit/>
          </a:bodyPr>
          <a:lstStyle/>
          <a:p>
            <a:r>
              <a:rPr lang="hr-HR" sz="8800" dirty="0" smtClean="0">
                <a:solidFill>
                  <a:srgbClr val="FFFF00"/>
                </a:solidFill>
              </a:rPr>
              <a:t>MSW Logo</a:t>
            </a:r>
            <a:endParaRPr lang="hr-HR" sz="8800" dirty="0">
              <a:solidFill>
                <a:srgbClr val="FFFF00"/>
              </a:solidFill>
            </a:endParaRPr>
          </a:p>
        </p:txBody>
      </p:sp>
      <p:pic>
        <p:nvPicPr>
          <p:cNvPr id="4" name="Slika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332656"/>
            <a:ext cx="2808312" cy="2808312"/>
          </a:xfrm>
          <a:prstGeom prst="rect">
            <a:avLst/>
          </a:prstGeom>
        </p:spPr>
      </p:pic>
      <p:pic>
        <p:nvPicPr>
          <p:cNvPr id="5" name="Slika 4" descr="slika_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2564904"/>
            <a:ext cx="2839140" cy="298645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FF00"/>
                </a:solidFill>
              </a:rPr>
              <a:t>Koordinatna grafika</a:t>
            </a:r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06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3200" dirty="0" smtClean="0">
                <a:solidFill>
                  <a:srgbClr val="00B0F0"/>
                </a:solidFill>
              </a:rPr>
              <a:t>HEADING – vraća trenutačni kut kornjače</a:t>
            </a:r>
          </a:p>
          <a:p>
            <a:pPr>
              <a:buNone/>
            </a:pPr>
            <a:r>
              <a:rPr lang="hr-HR" sz="3200" dirty="0" smtClean="0">
                <a:solidFill>
                  <a:srgbClr val="00B0F0"/>
                </a:solidFill>
              </a:rPr>
              <a:t>SETH – okreće kornjaču u zadani kut</a:t>
            </a:r>
          </a:p>
          <a:p>
            <a:pPr>
              <a:buNone/>
            </a:pPr>
            <a:r>
              <a:rPr lang="hr-HR" sz="3200" dirty="0" smtClean="0">
                <a:solidFill>
                  <a:srgbClr val="00B0F0"/>
                </a:solidFill>
              </a:rPr>
              <a:t>DISTANCE – vraća udaljenost od trenutačne pozicije kornjače                                           do zadane točke</a:t>
            </a:r>
          </a:p>
          <a:p>
            <a:pPr>
              <a:buNone/>
            </a:pPr>
            <a:r>
              <a:rPr lang="hr-HR" sz="3200" dirty="0" smtClean="0">
                <a:solidFill>
                  <a:srgbClr val="00B0F0"/>
                </a:solidFill>
              </a:rPr>
              <a:t>TOWARDS – vraća kut                               kornjače prema                                            zadanoj točki.</a:t>
            </a:r>
          </a:p>
        </p:txBody>
      </p:sp>
      <p:pic>
        <p:nvPicPr>
          <p:cNvPr id="4" name="Slika 3" descr="koordinatni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3212976"/>
            <a:ext cx="3528392" cy="3345805"/>
          </a:xfrm>
          <a:prstGeom prst="rect">
            <a:avLst/>
          </a:prstGeom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FF00"/>
                </a:solidFill>
              </a:rPr>
              <a:t>Koordinatna grafika</a:t>
            </a:r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628800"/>
            <a:ext cx="8424936" cy="4824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3200" dirty="0" err="1" smtClean="0">
                <a:solidFill>
                  <a:srgbClr val="00B0F0"/>
                </a:solidFill>
              </a:rPr>
              <a:t>Windowcreate</a:t>
            </a:r>
            <a:r>
              <a:rPr lang="hr-HR" sz="3200" dirty="0" smtClean="0">
                <a:solidFill>
                  <a:srgbClr val="00B0F0"/>
                </a:solidFill>
              </a:rPr>
              <a:t> – stvaranje novog prozora</a:t>
            </a:r>
          </a:p>
          <a:p>
            <a:pPr>
              <a:buNone/>
            </a:pPr>
            <a:r>
              <a:rPr lang="hr-HR" sz="3200" dirty="0" err="1" smtClean="0">
                <a:solidFill>
                  <a:srgbClr val="00B0F0"/>
                </a:solidFill>
              </a:rPr>
              <a:t>Windowdelete</a:t>
            </a:r>
            <a:r>
              <a:rPr lang="hr-HR" sz="3200" dirty="0" smtClean="0">
                <a:solidFill>
                  <a:srgbClr val="00B0F0"/>
                </a:solidFill>
              </a:rPr>
              <a:t> – brisanje prozora</a:t>
            </a:r>
          </a:p>
          <a:p>
            <a:pPr>
              <a:buNone/>
            </a:pPr>
            <a:r>
              <a:rPr lang="hr-HR" sz="3200" dirty="0" err="1" smtClean="0">
                <a:solidFill>
                  <a:srgbClr val="00B0F0"/>
                </a:solidFill>
              </a:rPr>
              <a:t>Buttoncreate</a:t>
            </a:r>
            <a:r>
              <a:rPr lang="hr-HR" sz="3200" dirty="0" smtClean="0">
                <a:solidFill>
                  <a:srgbClr val="00B0F0"/>
                </a:solidFill>
              </a:rPr>
              <a:t> – stvaranje gumba</a:t>
            </a:r>
          </a:p>
          <a:p>
            <a:pPr>
              <a:buNone/>
            </a:pPr>
            <a:r>
              <a:rPr lang="hr-HR" sz="3200" dirty="0" err="1" smtClean="0">
                <a:solidFill>
                  <a:srgbClr val="00B0F0"/>
                </a:solidFill>
              </a:rPr>
              <a:t>Buttondelete</a:t>
            </a:r>
            <a:r>
              <a:rPr lang="hr-HR" sz="3200" dirty="0" smtClean="0">
                <a:solidFill>
                  <a:srgbClr val="00B0F0"/>
                </a:solidFill>
              </a:rPr>
              <a:t> – brisanje gumba </a:t>
            </a:r>
          </a:p>
          <a:p>
            <a:pPr>
              <a:buNone/>
            </a:pPr>
            <a:r>
              <a:rPr lang="hr-HR" sz="3200" dirty="0" err="1" smtClean="0">
                <a:solidFill>
                  <a:srgbClr val="00B0F0"/>
                </a:solidFill>
              </a:rPr>
              <a:t>Buttonenable</a:t>
            </a:r>
            <a:r>
              <a:rPr lang="hr-HR" sz="3200" dirty="0" smtClean="0">
                <a:solidFill>
                  <a:srgbClr val="00B0F0"/>
                </a:solidFill>
              </a:rPr>
              <a:t> – postavljanje stanja gumba</a:t>
            </a:r>
          </a:p>
          <a:p>
            <a:pPr>
              <a:buNone/>
            </a:pPr>
            <a:r>
              <a:rPr lang="hr-HR" sz="3200" dirty="0" err="1" smtClean="0">
                <a:solidFill>
                  <a:srgbClr val="00B0F0"/>
                </a:solidFill>
              </a:rPr>
              <a:t>Buttonupdate</a:t>
            </a:r>
            <a:r>
              <a:rPr lang="hr-HR" sz="3200" dirty="0" smtClean="0">
                <a:solidFill>
                  <a:srgbClr val="00B0F0"/>
                </a:solidFill>
              </a:rPr>
              <a:t>  - izmjena natpisa na gumbu</a:t>
            </a:r>
          </a:p>
          <a:p>
            <a:pPr>
              <a:buNone/>
            </a:pPr>
            <a:r>
              <a:rPr lang="hr-HR" sz="3200" dirty="0" err="1" smtClean="0">
                <a:solidFill>
                  <a:srgbClr val="00B0F0"/>
                </a:solidFill>
              </a:rPr>
              <a:t>Circle</a:t>
            </a:r>
            <a:r>
              <a:rPr lang="hr-HR" sz="3200" dirty="0" smtClean="0">
                <a:solidFill>
                  <a:srgbClr val="00B0F0"/>
                </a:solidFill>
              </a:rPr>
              <a:t> – crta kružnicu</a:t>
            </a:r>
            <a:endParaRPr lang="hr-HR" sz="32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88641"/>
            <a:ext cx="7467600" cy="792088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404664"/>
            <a:ext cx="8363272" cy="57214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>
                <a:solidFill>
                  <a:srgbClr val="00B0F0"/>
                </a:solidFill>
              </a:rPr>
              <a:t>to kvadrat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repeat 4 [</a:t>
            </a:r>
            <a:r>
              <a:rPr lang="en-US" dirty="0" err="1" smtClean="0">
                <a:solidFill>
                  <a:srgbClr val="00B0F0"/>
                </a:solidFill>
              </a:rPr>
              <a:t>fd</a:t>
            </a:r>
            <a:r>
              <a:rPr lang="en-US" dirty="0" smtClean="0">
                <a:solidFill>
                  <a:srgbClr val="00B0F0"/>
                </a:solidFill>
              </a:rPr>
              <a:t> 100 </a:t>
            </a:r>
            <a:r>
              <a:rPr lang="en-US" dirty="0" err="1" smtClean="0">
                <a:solidFill>
                  <a:srgbClr val="00B0F0"/>
                </a:solidFill>
              </a:rPr>
              <a:t>rt</a:t>
            </a:r>
            <a:r>
              <a:rPr lang="en-US" dirty="0" smtClean="0">
                <a:solidFill>
                  <a:srgbClr val="00B0F0"/>
                </a:solidFill>
              </a:rPr>
              <a:t> 90]</a:t>
            </a:r>
          </a:p>
          <a:p>
            <a:pPr>
              <a:buNone/>
            </a:pPr>
            <a:r>
              <a:rPr lang="hr-HR" dirty="0" err="1" smtClean="0">
                <a:solidFill>
                  <a:srgbClr val="00B0F0"/>
                </a:solidFill>
              </a:rPr>
              <a:t>end</a:t>
            </a:r>
            <a:endParaRPr lang="hr-HR" dirty="0" smtClean="0">
              <a:solidFill>
                <a:srgbClr val="00B0F0"/>
              </a:solidFill>
            </a:endParaRPr>
          </a:p>
          <a:p>
            <a:endParaRPr lang="hr-HR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hr-HR" dirty="0" smtClean="0">
                <a:solidFill>
                  <a:srgbClr val="00B0F0"/>
                </a:solidFill>
              </a:rPr>
              <a:t>to trokut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repeat 3 [</a:t>
            </a:r>
            <a:r>
              <a:rPr lang="en-US" dirty="0" err="1" smtClean="0">
                <a:solidFill>
                  <a:srgbClr val="00B0F0"/>
                </a:solidFill>
              </a:rPr>
              <a:t>fd</a:t>
            </a:r>
            <a:r>
              <a:rPr lang="en-US" dirty="0" smtClean="0">
                <a:solidFill>
                  <a:srgbClr val="00B0F0"/>
                </a:solidFill>
              </a:rPr>
              <a:t> 100 </a:t>
            </a:r>
            <a:r>
              <a:rPr lang="en-US" dirty="0" err="1" smtClean="0">
                <a:solidFill>
                  <a:srgbClr val="00B0F0"/>
                </a:solidFill>
              </a:rPr>
              <a:t>rt</a:t>
            </a:r>
            <a:r>
              <a:rPr lang="en-US" dirty="0" smtClean="0">
                <a:solidFill>
                  <a:srgbClr val="00B0F0"/>
                </a:solidFill>
              </a:rPr>
              <a:t> 120]</a:t>
            </a:r>
          </a:p>
          <a:p>
            <a:pPr>
              <a:buNone/>
            </a:pPr>
            <a:r>
              <a:rPr lang="hr-HR" dirty="0" err="1" smtClean="0">
                <a:solidFill>
                  <a:srgbClr val="00B0F0"/>
                </a:solidFill>
              </a:rPr>
              <a:t>end</a:t>
            </a:r>
            <a:endParaRPr lang="hr-HR" dirty="0" smtClean="0">
              <a:solidFill>
                <a:srgbClr val="00B0F0"/>
              </a:solidFill>
            </a:endParaRPr>
          </a:p>
          <a:p>
            <a:endParaRPr lang="hr-HR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hr-HR" dirty="0" smtClean="0">
                <a:solidFill>
                  <a:srgbClr val="00B0F0"/>
                </a:solidFill>
              </a:rPr>
              <a:t>to peterokut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repeat 5 [</a:t>
            </a:r>
            <a:r>
              <a:rPr lang="en-US" dirty="0" err="1" smtClean="0">
                <a:solidFill>
                  <a:srgbClr val="00B0F0"/>
                </a:solidFill>
              </a:rPr>
              <a:t>fd</a:t>
            </a:r>
            <a:r>
              <a:rPr lang="en-US" dirty="0" smtClean="0">
                <a:solidFill>
                  <a:srgbClr val="00B0F0"/>
                </a:solidFill>
              </a:rPr>
              <a:t> 100 </a:t>
            </a:r>
            <a:r>
              <a:rPr lang="en-US" dirty="0" err="1" smtClean="0">
                <a:solidFill>
                  <a:srgbClr val="00B0F0"/>
                </a:solidFill>
              </a:rPr>
              <a:t>rt</a:t>
            </a:r>
            <a:r>
              <a:rPr lang="en-US" dirty="0" smtClean="0">
                <a:solidFill>
                  <a:srgbClr val="00B0F0"/>
                </a:solidFill>
              </a:rPr>
              <a:t> 360/5]</a:t>
            </a:r>
          </a:p>
          <a:p>
            <a:pPr>
              <a:buNone/>
            </a:pPr>
            <a:r>
              <a:rPr lang="hr-HR" dirty="0" err="1" smtClean="0">
                <a:solidFill>
                  <a:srgbClr val="00B0F0"/>
                </a:solidFill>
              </a:rPr>
              <a:t>End</a:t>
            </a:r>
            <a:endParaRPr lang="hr-HR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hr-HR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628800"/>
            <a:ext cx="4272475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48574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3200" dirty="0" smtClean="0">
                <a:solidFill>
                  <a:srgbClr val="00B0F0"/>
                </a:solidFill>
              </a:rPr>
              <a:t>to </a:t>
            </a:r>
            <a:r>
              <a:rPr lang="hr-HR" sz="3200" dirty="0" smtClean="0">
                <a:solidFill>
                  <a:srgbClr val="00B0F0"/>
                </a:solidFill>
              </a:rPr>
              <a:t>kvadrat :</a:t>
            </a:r>
            <a:r>
              <a:rPr lang="hr-HR" sz="3200" dirty="0" smtClean="0">
                <a:solidFill>
                  <a:srgbClr val="00B0F0"/>
                </a:solidFill>
              </a:rPr>
              <a:t>a</a:t>
            </a:r>
          </a:p>
          <a:p>
            <a:pPr>
              <a:buNone/>
            </a:pPr>
            <a:r>
              <a:rPr lang="en-US" sz="3200" dirty="0" smtClean="0">
                <a:solidFill>
                  <a:srgbClr val="00B0F0"/>
                </a:solidFill>
              </a:rPr>
              <a:t>repeat 4[</a:t>
            </a:r>
            <a:r>
              <a:rPr lang="en-US" sz="3200" dirty="0" err="1" smtClean="0">
                <a:solidFill>
                  <a:srgbClr val="00B0F0"/>
                </a:solidFill>
              </a:rPr>
              <a:t>fd</a:t>
            </a:r>
            <a:r>
              <a:rPr lang="en-US" sz="3200" dirty="0" smtClean="0">
                <a:solidFill>
                  <a:srgbClr val="00B0F0"/>
                </a:solidFill>
              </a:rPr>
              <a:t> :a </a:t>
            </a:r>
            <a:r>
              <a:rPr lang="en-US" sz="3200" dirty="0" err="1" smtClean="0">
                <a:solidFill>
                  <a:srgbClr val="00B0F0"/>
                </a:solidFill>
              </a:rPr>
              <a:t>rt</a:t>
            </a:r>
            <a:r>
              <a:rPr lang="en-US" sz="3200" dirty="0" smtClean="0">
                <a:solidFill>
                  <a:srgbClr val="00B0F0"/>
                </a:solidFill>
              </a:rPr>
              <a:t> 90]</a:t>
            </a:r>
          </a:p>
          <a:p>
            <a:pPr>
              <a:buNone/>
            </a:pPr>
            <a:r>
              <a:rPr lang="hr-HR" sz="3200" dirty="0" err="1" smtClean="0">
                <a:solidFill>
                  <a:srgbClr val="00B0F0"/>
                </a:solidFill>
              </a:rPr>
              <a:t>end</a:t>
            </a:r>
            <a:endParaRPr lang="hr-HR" sz="3200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hr-HR" sz="32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hr-HR" sz="3200" dirty="0" smtClean="0">
                <a:solidFill>
                  <a:srgbClr val="00B0F0"/>
                </a:solidFill>
              </a:rPr>
              <a:t>to kocka :a </a:t>
            </a:r>
          </a:p>
          <a:p>
            <a:pPr>
              <a:buNone/>
            </a:pPr>
            <a:r>
              <a:rPr lang="hr-HR" sz="3200" dirty="0" err="1" smtClean="0">
                <a:solidFill>
                  <a:srgbClr val="00B0F0"/>
                </a:solidFill>
              </a:rPr>
              <a:t>perspective</a:t>
            </a:r>
            <a:r>
              <a:rPr lang="hr-HR" sz="3200" dirty="0" smtClean="0">
                <a:solidFill>
                  <a:srgbClr val="00B0F0"/>
                </a:solidFill>
              </a:rPr>
              <a:t> </a:t>
            </a:r>
          </a:p>
          <a:p>
            <a:pPr>
              <a:buNone/>
            </a:pPr>
            <a:r>
              <a:rPr lang="en-US" sz="3200" dirty="0" smtClean="0">
                <a:solidFill>
                  <a:srgbClr val="00B0F0"/>
                </a:solidFill>
              </a:rPr>
              <a:t>repeat 4[</a:t>
            </a:r>
            <a:r>
              <a:rPr lang="en-US" sz="3200" dirty="0" err="1" smtClean="0">
                <a:solidFill>
                  <a:srgbClr val="00B0F0"/>
                </a:solidFill>
              </a:rPr>
              <a:t>kvadrat</a:t>
            </a:r>
            <a:r>
              <a:rPr lang="en-US" sz="3200" dirty="0" smtClean="0">
                <a:solidFill>
                  <a:srgbClr val="00B0F0"/>
                </a:solidFill>
              </a:rPr>
              <a:t> :a </a:t>
            </a:r>
            <a:r>
              <a:rPr lang="en-US" sz="3200" dirty="0" err="1" smtClean="0">
                <a:solidFill>
                  <a:srgbClr val="00B0F0"/>
                </a:solidFill>
              </a:rPr>
              <a:t>fd</a:t>
            </a:r>
            <a:r>
              <a:rPr lang="en-US" sz="3200" dirty="0" smtClean="0">
                <a:solidFill>
                  <a:srgbClr val="00B0F0"/>
                </a:solidFill>
              </a:rPr>
              <a:t> :a </a:t>
            </a:r>
            <a:r>
              <a:rPr lang="en-US" sz="3200" dirty="0" err="1" smtClean="0">
                <a:solidFill>
                  <a:srgbClr val="00B0F0"/>
                </a:solidFill>
              </a:rPr>
              <a:t>downpitch</a:t>
            </a:r>
            <a:r>
              <a:rPr lang="en-US" sz="3200" dirty="0" smtClean="0">
                <a:solidFill>
                  <a:srgbClr val="00B0F0"/>
                </a:solidFill>
              </a:rPr>
              <a:t> 90]</a:t>
            </a:r>
          </a:p>
          <a:p>
            <a:pPr>
              <a:buNone/>
            </a:pPr>
            <a:r>
              <a:rPr lang="hr-HR" sz="3200" dirty="0" err="1" smtClean="0">
                <a:solidFill>
                  <a:srgbClr val="00B0F0"/>
                </a:solidFill>
              </a:rPr>
              <a:t>end</a:t>
            </a:r>
            <a:endParaRPr lang="hr-HR" sz="3200" dirty="0" smtClean="0">
              <a:solidFill>
                <a:srgbClr val="00B0F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1484784"/>
            <a:ext cx="3456384" cy="3155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47853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4000" dirty="0" err="1" smtClean="0">
                <a:solidFill>
                  <a:srgbClr val="00B0F0"/>
                </a:solidFill>
              </a:rPr>
              <a:t>setxy</a:t>
            </a:r>
            <a:r>
              <a:rPr lang="hr-HR" sz="4000" dirty="0" smtClean="0">
                <a:solidFill>
                  <a:srgbClr val="00B0F0"/>
                </a:solidFill>
              </a:rPr>
              <a:t> 0 100</a:t>
            </a:r>
          </a:p>
          <a:p>
            <a:pPr>
              <a:buNone/>
            </a:pPr>
            <a:r>
              <a:rPr lang="hr-HR" sz="4000" dirty="0" err="1" smtClean="0">
                <a:solidFill>
                  <a:srgbClr val="00B0F0"/>
                </a:solidFill>
              </a:rPr>
              <a:t>setxy</a:t>
            </a:r>
            <a:r>
              <a:rPr lang="hr-HR" sz="4000" dirty="0" smtClean="0">
                <a:solidFill>
                  <a:srgbClr val="00B0F0"/>
                </a:solidFill>
              </a:rPr>
              <a:t> 100 </a:t>
            </a:r>
            <a:r>
              <a:rPr lang="hr-HR" sz="4000" dirty="0" err="1" smtClean="0">
                <a:solidFill>
                  <a:srgbClr val="00B0F0"/>
                </a:solidFill>
              </a:rPr>
              <a:t>100</a:t>
            </a:r>
            <a:endParaRPr lang="hr-HR" sz="40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hr-HR" sz="4000" dirty="0" err="1" smtClean="0">
                <a:solidFill>
                  <a:srgbClr val="00B0F0"/>
                </a:solidFill>
              </a:rPr>
              <a:t>setxy</a:t>
            </a:r>
            <a:r>
              <a:rPr lang="hr-HR" sz="4000" dirty="0" smtClean="0">
                <a:solidFill>
                  <a:srgbClr val="00B0F0"/>
                </a:solidFill>
              </a:rPr>
              <a:t> 100 0</a:t>
            </a:r>
          </a:p>
          <a:p>
            <a:pPr>
              <a:buNone/>
            </a:pPr>
            <a:r>
              <a:rPr lang="hr-HR" sz="4000" dirty="0" err="1" smtClean="0">
                <a:solidFill>
                  <a:srgbClr val="00B0F0"/>
                </a:solidFill>
              </a:rPr>
              <a:t>setxy</a:t>
            </a:r>
            <a:r>
              <a:rPr lang="hr-HR" sz="4000" dirty="0" smtClean="0">
                <a:solidFill>
                  <a:srgbClr val="00B0F0"/>
                </a:solidFill>
              </a:rPr>
              <a:t> 0 </a:t>
            </a:r>
            <a:r>
              <a:rPr lang="hr-HR" sz="4000" dirty="0" err="1" smtClean="0">
                <a:solidFill>
                  <a:srgbClr val="00B0F0"/>
                </a:solidFill>
              </a:rPr>
              <a:t>0</a:t>
            </a:r>
            <a:endParaRPr lang="hr-HR" sz="4000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hr-HR" sz="40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hr-HR" sz="4000" dirty="0" err="1" smtClean="0">
                <a:solidFill>
                  <a:srgbClr val="00B0F0"/>
                </a:solidFill>
              </a:rPr>
              <a:t>Circle</a:t>
            </a:r>
            <a:r>
              <a:rPr lang="hr-HR" sz="4000" dirty="0" smtClean="0">
                <a:solidFill>
                  <a:srgbClr val="00B0F0"/>
                </a:solidFill>
              </a:rPr>
              <a:t> 100</a:t>
            </a:r>
            <a:endParaRPr lang="hr-HR" sz="4000" dirty="0">
              <a:solidFill>
                <a:srgbClr val="00B0F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548681"/>
            <a:ext cx="2972973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501008"/>
            <a:ext cx="2952328" cy="2757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476672"/>
            <a:ext cx="8291264" cy="6048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9600" dirty="0" smtClean="0"/>
              <a:t>   </a:t>
            </a:r>
          </a:p>
          <a:p>
            <a:pPr>
              <a:buNone/>
            </a:pPr>
            <a:r>
              <a:rPr lang="hr-HR" sz="9600" dirty="0" smtClean="0">
                <a:solidFill>
                  <a:srgbClr val="FFFF00"/>
                </a:solidFill>
              </a:rPr>
              <a:t>    </a:t>
            </a:r>
            <a:r>
              <a:rPr lang="hr-HR" sz="14000" dirty="0" err="1" smtClean="0">
                <a:solidFill>
                  <a:srgbClr val="FFFF00"/>
                </a:solidFill>
                <a:latin typeface="Blackadder ITC" pitchFamily="82" charset="0"/>
              </a:rPr>
              <a:t>The</a:t>
            </a:r>
            <a:r>
              <a:rPr lang="hr-HR" sz="14000" dirty="0" smtClean="0">
                <a:solidFill>
                  <a:srgbClr val="FFFF00"/>
                </a:solidFill>
                <a:latin typeface="Blackadder ITC" pitchFamily="82" charset="0"/>
              </a:rPr>
              <a:t> </a:t>
            </a:r>
            <a:r>
              <a:rPr lang="hr-HR" sz="14000" dirty="0" err="1" smtClean="0">
                <a:solidFill>
                  <a:srgbClr val="FFFF00"/>
                </a:solidFill>
                <a:latin typeface="Blackadder ITC" pitchFamily="82" charset="0"/>
              </a:rPr>
              <a:t>end</a:t>
            </a:r>
            <a:endParaRPr lang="hr-HR" sz="3200" dirty="0" smtClean="0">
              <a:solidFill>
                <a:srgbClr val="FFFF00"/>
              </a:solidFill>
              <a:latin typeface="Blackadder ITC" pitchFamily="82" charset="0"/>
            </a:endParaRPr>
          </a:p>
          <a:p>
            <a:pPr>
              <a:buNone/>
            </a:pPr>
            <a:r>
              <a:rPr lang="hr-HR" sz="3200" dirty="0" smtClean="0">
                <a:solidFill>
                  <a:srgbClr val="FFFF00"/>
                </a:solidFill>
                <a:latin typeface="Blackadder ITC" pitchFamily="82" charset="0"/>
              </a:rPr>
              <a:t>Izradili : Matej Zubić </a:t>
            </a:r>
          </a:p>
          <a:p>
            <a:pPr>
              <a:buNone/>
            </a:pPr>
            <a:r>
              <a:rPr lang="hr-HR" sz="3200" dirty="0" smtClean="0">
                <a:solidFill>
                  <a:srgbClr val="FFFF00"/>
                </a:solidFill>
                <a:latin typeface="Blackadder ITC" pitchFamily="82" charset="0"/>
              </a:rPr>
              <a:t>                     Dejan </a:t>
            </a:r>
            <a:r>
              <a:rPr lang="hr-HR" sz="3200" dirty="0" err="1" smtClean="0">
                <a:solidFill>
                  <a:srgbClr val="FFFF00"/>
                </a:solidFill>
                <a:latin typeface="Blackadder ITC" pitchFamily="82" charset="0"/>
              </a:rPr>
              <a:t>Voljavec</a:t>
            </a:r>
            <a:endParaRPr lang="hr-HR" sz="3200" dirty="0">
              <a:solidFill>
                <a:srgbClr val="FFFF00"/>
              </a:solidFill>
              <a:latin typeface="Blackadder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Sve o Logu</a:t>
            </a:r>
            <a:endParaRPr lang="hr-HR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3200" b="1" dirty="0" smtClean="0">
                <a:solidFill>
                  <a:srgbClr val="00B0F0"/>
                </a:solidFill>
              </a:rPr>
              <a:t>Programski jezik Logo</a:t>
            </a:r>
            <a:r>
              <a:rPr lang="vi-VN" sz="3200" dirty="0" smtClean="0">
                <a:solidFill>
                  <a:srgbClr val="00B0F0"/>
                </a:solidFill>
              </a:rPr>
              <a:t> je funkcijski programski jezik. Stvoren je za obrazovnu uporabu, ponajprije</a:t>
            </a:r>
            <a:r>
              <a:rPr lang="hr-HR" sz="3200" dirty="0" smtClean="0">
                <a:solidFill>
                  <a:srgbClr val="00B0F0"/>
                </a:solidFill>
              </a:rPr>
              <a:t> </a:t>
            </a:r>
            <a:r>
              <a:rPr lang="vi-VN" sz="3200" dirty="0" smtClean="0">
                <a:solidFill>
                  <a:srgbClr val="00B0F0"/>
                </a:solidFill>
              </a:rPr>
              <a:t>za konstruktivističko </a:t>
            </a:r>
            <a:r>
              <a:rPr lang="hr-HR" sz="3200" dirty="0" smtClean="0">
                <a:solidFill>
                  <a:srgbClr val="00B0F0"/>
                </a:solidFill>
              </a:rPr>
              <a:t>                           </a:t>
            </a:r>
            <a:r>
              <a:rPr lang="vi-VN" sz="3200" dirty="0" smtClean="0">
                <a:solidFill>
                  <a:srgbClr val="00B0F0"/>
                </a:solidFill>
              </a:rPr>
              <a:t>učenje, od strane Daniela </a:t>
            </a:r>
            <a:r>
              <a:rPr lang="hr-HR" sz="3200" dirty="0" smtClean="0">
                <a:solidFill>
                  <a:srgbClr val="00B0F0"/>
                </a:solidFill>
              </a:rPr>
              <a:t>                        </a:t>
            </a:r>
            <a:r>
              <a:rPr lang="vi-VN" sz="3200" dirty="0" smtClean="0">
                <a:solidFill>
                  <a:srgbClr val="00B0F0"/>
                </a:solidFill>
              </a:rPr>
              <a:t>G</a:t>
            </a:r>
            <a:r>
              <a:rPr lang="hr-HR" sz="3200" dirty="0" smtClean="0">
                <a:solidFill>
                  <a:srgbClr val="00B0F0"/>
                </a:solidFill>
              </a:rPr>
              <a:t>.</a:t>
            </a:r>
            <a:r>
              <a:rPr lang="vi-VN" sz="3200" dirty="0" smtClean="0">
                <a:solidFill>
                  <a:srgbClr val="00B0F0"/>
                </a:solidFill>
              </a:rPr>
              <a:t> Bobrowa, Wallyja Feurzeiga i </a:t>
            </a:r>
            <a:r>
              <a:rPr lang="hr-HR" sz="3200" dirty="0" smtClean="0">
                <a:solidFill>
                  <a:srgbClr val="00B0F0"/>
                </a:solidFill>
              </a:rPr>
              <a:t>                                        </a:t>
            </a:r>
            <a:r>
              <a:rPr lang="vi-VN" sz="3200" dirty="0" smtClean="0">
                <a:solidFill>
                  <a:srgbClr val="00B0F0"/>
                </a:solidFill>
              </a:rPr>
              <a:t>Seymoura Paperta. </a:t>
            </a:r>
            <a:endParaRPr lang="hr-HR" sz="3200" dirty="0">
              <a:solidFill>
                <a:srgbClr val="00B0F0"/>
              </a:solidFill>
            </a:endParaRPr>
          </a:p>
        </p:txBody>
      </p:sp>
      <p:pic>
        <p:nvPicPr>
          <p:cNvPr id="4" name="Slika 3" descr="preuzmi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3212976"/>
            <a:ext cx="2592288" cy="3434782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Sve o Logu</a:t>
            </a:r>
            <a:endParaRPr lang="hr-HR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340768"/>
            <a:ext cx="7467600" cy="47853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3200" dirty="0" smtClean="0">
                <a:solidFill>
                  <a:srgbClr val="00B0F0"/>
                </a:solidFill>
              </a:rPr>
              <a:t>   Logo je danas </a:t>
            </a:r>
            <a:r>
              <a:rPr lang="vi-VN" sz="3200" dirty="0" smtClean="0">
                <a:solidFill>
                  <a:srgbClr val="00B0F0"/>
                </a:solidFill>
              </a:rPr>
              <a:t>najviše poznat po svojoj</a:t>
            </a:r>
            <a:r>
              <a:rPr lang="hr-HR" sz="3200" dirty="0" smtClean="0">
                <a:solidFill>
                  <a:srgbClr val="00B0F0"/>
                </a:solidFill>
              </a:rPr>
              <a:t> </a:t>
            </a:r>
            <a:r>
              <a:rPr lang="vi-VN" sz="3200" dirty="0" smtClean="0">
                <a:solidFill>
                  <a:srgbClr val="00B0F0"/>
                </a:solidFill>
              </a:rPr>
              <a:t>tzv. </a:t>
            </a:r>
            <a:r>
              <a:rPr lang="vi-VN" sz="3200" i="1" dirty="0" smtClean="0">
                <a:solidFill>
                  <a:srgbClr val="00B0F0"/>
                </a:solidFill>
              </a:rPr>
              <a:t>turtle</a:t>
            </a:r>
            <a:r>
              <a:rPr lang="vi-VN" sz="3200" dirty="0" smtClean="0">
                <a:solidFill>
                  <a:srgbClr val="00B0F0"/>
                </a:solidFill>
              </a:rPr>
              <a:t> grafici.</a:t>
            </a:r>
            <a:r>
              <a:rPr lang="hr-HR" sz="3200" dirty="0" smtClean="0">
                <a:solidFill>
                  <a:srgbClr val="00B0F0"/>
                </a:solidFill>
              </a:rPr>
              <a:t>                                   </a:t>
            </a:r>
            <a:r>
              <a:rPr lang="vi-VN" sz="3200" dirty="0" smtClean="0">
                <a:solidFill>
                  <a:srgbClr val="00B0F0"/>
                </a:solidFill>
              </a:rPr>
              <a:t> Logo se može rabiti za</a:t>
            </a:r>
            <a:r>
              <a:rPr lang="hr-HR" sz="3200" dirty="0" smtClean="0">
                <a:solidFill>
                  <a:srgbClr val="00B0F0"/>
                </a:solidFill>
              </a:rPr>
              <a:t>                        </a:t>
            </a:r>
            <a:r>
              <a:rPr lang="vi-VN" sz="3200" dirty="0" smtClean="0">
                <a:solidFill>
                  <a:srgbClr val="00B0F0"/>
                </a:solidFill>
              </a:rPr>
              <a:t> podučavanje većine </a:t>
            </a:r>
            <a:r>
              <a:rPr lang="hr-HR" sz="3200" dirty="0" smtClean="0">
                <a:solidFill>
                  <a:srgbClr val="00B0F0"/>
                </a:solidFill>
              </a:rPr>
              <a:t>                       </a:t>
            </a:r>
            <a:r>
              <a:rPr lang="vi-VN" sz="3200" dirty="0" smtClean="0">
                <a:solidFill>
                  <a:srgbClr val="00B0F0"/>
                </a:solidFill>
              </a:rPr>
              <a:t>koncepata računarske </a:t>
            </a:r>
            <a:r>
              <a:rPr lang="hr-HR" sz="3200" dirty="0" smtClean="0">
                <a:solidFill>
                  <a:srgbClr val="00B0F0"/>
                </a:solidFill>
              </a:rPr>
              <a:t>                      </a:t>
            </a:r>
            <a:r>
              <a:rPr lang="vi-VN" sz="3200" dirty="0" smtClean="0">
                <a:solidFill>
                  <a:srgbClr val="00B0F0"/>
                </a:solidFill>
              </a:rPr>
              <a:t>znanosti</a:t>
            </a:r>
            <a:r>
              <a:rPr lang="hr-HR" sz="3200" dirty="0" smtClean="0">
                <a:solidFill>
                  <a:srgbClr val="00B0F0"/>
                </a:solidFill>
              </a:rPr>
              <a:t>.</a:t>
            </a:r>
          </a:p>
          <a:p>
            <a:pPr>
              <a:buNone/>
            </a:pPr>
            <a:endParaRPr lang="hr-HR" sz="3200" dirty="0"/>
          </a:p>
        </p:txBody>
      </p:sp>
      <p:pic>
        <p:nvPicPr>
          <p:cNvPr id="4" name="Slika 3" descr="papertk&amp;p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3861048"/>
            <a:ext cx="3733800" cy="2771775"/>
          </a:xfrm>
          <a:prstGeom prst="rect">
            <a:avLst/>
          </a:prstGeom>
        </p:spPr>
      </p:pic>
      <p:pic>
        <p:nvPicPr>
          <p:cNvPr id="5" name="Slika 4" descr="preuzm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1916832"/>
            <a:ext cx="2400267" cy="36004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FF00"/>
                </a:solidFill>
              </a:rPr>
              <a:t>Naredbe</a:t>
            </a:r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sz="3200" dirty="0" smtClean="0">
                <a:solidFill>
                  <a:srgbClr val="00B0F0"/>
                </a:solidFill>
              </a:rPr>
              <a:t>ST (</a:t>
            </a:r>
            <a:r>
              <a:rPr lang="hr-HR" sz="3200" dirty="0" err="1" smtClean="0">
                <a:solidFill>
                  <a:srgbClr val="00B0F0"/>
                </a:solidFill>
              </a:rPr>
              <a:t>showturtle</a:t>
            </a:r>
            <a:r>
              <a:rPr lang="hr-HR" sz="3200" dirty="0" smtClean="0">
                <a:solidFill>
                  <a:srgbClr val="00B0F0"/>
                </a:solidFill>
              </a:rPr>
              <a:t>) – pokaži kornjaču</a:t>
            </a:r>
          </a:p>
          <a:p>
            <a:pPr>
              <a:buNone/>
            </a:pPr>
            <a:r>
              <a:rPr lang="hr-HR" sz="3200" dirty="0" smtClean="0">
                <a:solidFill>
                  <a:srgbClr val="00B0F0"/>
                </a:solidFill>
              </a:rPr>
              <a:t>HT (</a:t>
            </a:r>
            <a:r>
              <a:rPr lang="hr-HR" sz="3200" dirty="0" err="1" smtClean="0">
                <a:solidFill>
                  <a:srgbClr val="00B0F0"/>
                </a:solidFill>
              </a:rPr>
              <a:t>hideturtle</a:t>
            </a:r>
            <a:r>
              <a:rPr lang="hr-HR" sz="3200" dirty="0" smtClean="0">
                <a:solidFill>
                  <a:srgbClr val="00B0F0"/>
                </a:solidFill>
              </a:rPr>
              <a:t>) – sakrij kornjaču</a:t>
            </a:r>
          </a:p>
          <a:p>
            <a:pPr>
              <a:buNone/>
            </a:pPr>
            <a:r>
              <a:rPr lang="hr-HR" sz="3200" dirty="0" smtClean="0">
                <a:solidFill>
                  <a:srgbClr val="00B0F0"/>
                </a:solidFill>
              </a:rPr>
              <a:t>FD (</a:t>
            </a:r>
            <a:r>
              <a:rPr lang="hr-HR" sz="3200" dirty="0" err="1" smtClean="0">
                <a:solidFill>
                  <a:srgbClr val="00B0F0"/>
                </a:solidFill>
              </a:rPr>
              <a:t>forward</a:t>
            </a:r>
            <a:r>
              <a:rPr lang="hr-HR" sz="3200" dirty="0" smtClean="0">
                <a:solidFill>
                  <a:srgbClr val="00B0F0"/>
                </a:solidFill>
              </a:rPr>
              <a:t>) – pomakni kornjaču za zadani broj koraka naprijed</a:t>
            </a:r>
          </a:p>
          <a:p>
            <a:pPr>
              <a:buNone/>
            </a:pPr>
            <a:r>
              <a:rPr lang="hr-HR" sz="3200" dirty="0" smtClean="0">
                <a:solidFill>
                  <a:srgbClr val="00B0F0"/>
                </a:solidFill>
              </a:rPr>
              <a:t>BK (</a:t>
            </a:r>
            <a:r>
              <a:rPr lang="hr-HR" sz="3200" dirty="0" err="1" smtClean="0">
                <a:solidFill>
                  <a:srgbClr val="00B0F0"/>
                </a:solidFill>
              </a:rPr>
              <a:t>back</a:t>
            </a:r>
            <a:r>
              <a:rPr lang="hr-HR" sz="3200" dirty="0" smtClean="0">
                <a:solidFill>
                  <a:srgbClr val="00B0F0"/>
                </a:solidFill>
              </a:rPr>
              <a:t>) – pomakni kornjaču za zadani broj koraka nazad</a:t>
            </a:r>
          </a:p>
          <a:p>
            <a:pPr>
              <a:buNone/>
            </a:pPr>
            <a:r>
              <a:rPr lang="hr-HR" sz="3200" dirty="0" smtClean="0">
                <a:solidFill>
                  <a:srgbClr val="00B0F0"/>
                </a:solidFill>
              </a:rPr>
              <a:t>LT (</a:t>
            </a:r>
            <a:r>
              <a:rPr lang="hr-HR" sz="3200" dirty="0" err="1" smtClean="0">
                <a:solidFill>
                  <a:srgbClr val="00B0F0"/>
                </a:solidFill>
              </a:rPr>
              <a:t>left</a:t>
            </a:r>
            <a:r>
              <a:rPr lang="hr-HR" sz="3200" dirty="0" smtClean="0">
                <a:solidFill>
                  <a:srgbClr val="00B0F0"/>
                </a:solidFill>
              </a:rPr>
              <a:t>) – okreni kornjaču za zadani okret (stupnjeve) ulijevo</a:t>
            </a:r>
            <a:endParaRPr lang="hr-HR" sz="32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FF00"/>
                </a:solidFill>
              </a:rPr>
              <a:t>Naredbe</a:t>
            </a:r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sz="3200" dirty="0" smtClean="0">
                <a:solidFill>
                  <a:srgbClr val="00B0F0"/>
                </a:solidFill>
              </a:rPr>
              <a:t>RT (</a:t>
            </a:r>
            <a:r>
              <a:rPr lang="hr-HR" sz="3200" dirty="0" err="1" smtClean="0">
                <a:solidFill>
                  <a:srgbClr val="00B0F0"/>
                </a:solidFill>
              </a:rPr>
              <a:t>right</a:t>
            </a:r>
            <a:r>
              <a:rPr lang="hr-HR" sz="3200" dirty="0" smtClean="0">
                <a:solidFill>
                  <a:srgbClr val="00B0F0"/>
                </a:solidFill>
              </a:rPr>
              <a:t>) – okreni kornjaču za zadani okret (stupnjeve) udesno</a:t>
            </a:r>
          </a:p>
          <a:p>
            <a:pPr>
              <a:buNone/>
            </a:pPr>
            <a:r>
              <a:rPr lang="hr-HR" sz="3200" dirty="0" smtClean="0">
                <a:solidFill>
                  <a:srgbClr val="00B0F0"/>
                </a:solidFill>
              </a:rPr>
              <a:t>PU (</a:t>
            </a:r>
            <a:r>
              <a:rPr lang="hr-HR" sz="3200" dirty="0" err="1" smtClean="0">
                <a:solidFill>
                  <a:srgbClr val="00B0F0"/>
                </a:solidFill>
              </a:rPr>
              <a:t>penup</a:t>
            </a:r>
            <a:r>
              <a:rPr lang="hr-HR" sz="3200" dirty="0" smtClean="0">
                <a:solidFill>
                  <a:srgbClr val="00B0F0"/>
                </a:solidFill>
              </a:rPr>
              <a:t>) – podigni pero</a:t>
            </a:r>
          </a:p>
          <a:p>
            <a:pPr>
              <a:buNone/>
            </a:pPr>
            <a:r>
              <a:rPr lang="hr-HR" sz="3200" dirty="0" smtClean="0">
                <a:solidFill>
                  <a:srgbClr val="00B0F0"/>
                </a:solidFill>
              </a:rPr>
              <a:t>PD (</a:t>
            </a:r>
            <a:r>
              <a:rPr lang="hr-HR" sz="3200" dirty="0" err="1" smtClean="0">
                <a:solidFill>
                  <a:srgbClr val="00B0F0"/>
                </a:solidFill>
              </a:rPr>
              <a:t>pendown</a:t>
            </a:r>
            <a:r>
              <a:rPr lang="hr-HR" sz="3200" dirty="0" smtClean="0">
                <a:solidFill>
                  <a:srgbClr val="00B0F0"/>
                </a:solidFill>
              </a:rPr>
              <a:t>) – spusti pero</a:t>
            </a:r>
          </a:p>
          <a:p>
            <a:pPr>
              <a:buNone/>
            </a:pPr>
            <a:r>
              <a:rPr lang="hr-HR" sz="3200" dirty="0" smtClean="0">
                <a:solidFill>
                  <a:srgbClr val="00B0F0"/>
                </a:solidFill>
              </a:rPr>
              <a:t>PPT (</a:t>
            </a:r>
            <a:r>
              <a:rPr lang="hr-HR" sz="3200" dirty="0" err="1" smtClean="0">
                <a:solidFill>
                  <a:srgbClr val="00B0F0"/>
                </a:solidFill>
              </a:rPr>
              <a:t>penpaint</a:t>
            </a:r>
            <a:r>
              <a:rPr lang="hr-HR" sz="3200" dirty="0" smtClean="0">
                <a:solidFill>
                  <a:srgbClr val="00B0F0"/>
                </a:solidFill>
              </a:rPr>
              <a:t>) – postavi kornjaču u stanje pisanja (nakon PE)</a:t>
            </a:r>
          </a:p>
          <a:p>
            <a:pPr>
              <a:buNone/>
            </a:pPr>
            <a:r>
              <a:rPr lang="hr-HR" sz="3200" dirty="0" smtClean="0">
                <a:solidFill>
                  <a:srgbClr val="00B0F0"/>
                </a:solidFill>
              </a:rPr>
              <a:t>PE (</a:t>
            </a:r>
            <a:r>
              <a:rPr lang="hr-HR" sz="3200" dirty="0" err="1" smtClean="0">
                <a:solidFill>
                  <a:srgbClr val="00B0F0"/>
                </a:solidFill>
              </a:rPr>
              <a:t>penerase</a:t>
            </a:r>
            <a:r>
              <a:rPr lang="hr-HR" sz="3200" dirty="0" smtClean="0">
                <a:solidFill>
                  <a:srgbClr val="00B0F0"/>
                </a:solidFill>
              </a:rPr>
              <a:t>) – postavi kornjaču u stanje </a:t>
            </a:r>
            <a:r>
              <a:rPr lang="hr-HR" sz="3200" dirty="0" err="1" smtClean="0">
                <a:solidFill>
                  <a:srgbClr val="00B0F0"/>
                </a:solidFill>
              </a:rPr>
              <a:t>bisanja</a:t>
            </a:r>
            <a:r>
              <a:rPr lang="hr-HR" sz="3200" dirty="0" smtClean="0">
                <a:solidFill>
                  <a:srgbClr val="00B0F0"/>
                </a:solidFill>
              </a:rPr>
              <a:t> </a:t>
            </a:r>
            <a:endParaRPr lang="hr-HR" sz="32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FF00"/>
                </a:solidFill>
              </a:rPr>
              <a:t>Naredbe</a:t>
            </a:r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sz="3200" dirty="0" smtClean="0">
                <a:solidFill>
                  <a:srgbClr val="00B0F0"/>
                </a:solidFill>
              </a:rPr>
              <a:t>CS (</a:t>
            </a:r>
            <a:r>
              <a:rPr lang="hr-HR" sz="3200" dirty="0" err="1" smtClean="0">
                <a:solidFill>
                  <a:srgbClr val="00B0F0"/>
                </a:solidFill>
              </a:rPr>
              <a:t>clearscreen</a:t>
            </a:r>
            <a:r>
              <a:rPr lang="hr-HR" sz="3200" dirty="0" smtClean="0">
                <a:solidFill>
                  <a:srgbClr val="00B0F0"/>
                </a:solidFill>
              </a:rPr>
              <a:t>) – briši ekran</a:t>
            </a:r>
          </a:p>
          <a:p>
            <a:pPr>
              <a:buNone/>
            </a:pPr>
            <a:r>
              <a:rPr lang="hr-HR" sz="3200" dirty="0" smtClean="0">
                <a:solidFill>
                  <a:srgbClr val="00B0F0"/>
                </a:solidFill>
              </a:rPr>
              <a:t>REPEAT – ponavlja naredbe u uglatim zagradama za određeni broj.</a:t>
            </a:r>
          </a:p>
          <a:p>
            <a:pPr>
              <a:buNone/>
            </a:pPr>
            <a:r>
              <a:rPr lang="hr-HR" sz="3200" dirty="0" smtClean="0">
                <a:solidFill>
                  <a:srgbClr val="00B0F0"/>
                </a:solidFill>
              </a:rPr>
              <a:t>Program započinje                                 riječju TO a završava                      riječju END.</a:t>
            </a:r>
          </a:p>
          <a:p>
            <a:pPr>
              <a:buNone/>
            </a:pPr>
            <a:endParaRPr lang="hr-HR" sz="3200" dirty="0">
              <a:solidFill>
                <a:srgbClr val="00B0F0"/>
              </a:solidFill>
            </a:endParaRPr>
          </a:p>
        </p:txBody>
      </p:sp>
      <p:pic>
        <p:nvPicPr>
          <p:cNvPr id="4" name="Slika 3" descr="preuzmi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3284984"/>
            <a:ext cx="3672408" cy="3230180"/>
          </a:xfrm>
          <a:prstGeom prst="rect">
            <a:avLst/>
          </a:prstGeo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cene3d>
            <a:camera prst="isometricOffAxis2Left"/>
            <a:lightRig rig="threePt" dir="t"/>
          </a:scene3d>
        </p:spPr>
        <p:txBody>
          <a:bodyPr>
            <a:normAutofit/>
          </a:bodyPr>
          <a:lstStyle/>
          <a:p>
            <a:r>
              <a:rPr lang="hr-HR" sz="5400" dirty="0" smtClean="0">
                <a:solidFill>
                  <a:srgbClr val="FFFF00"/>
                </a:solidFill>
              </a:rPr>
              <a:t>3D naredbe</a:t>
            </a:r>
            <a:endParaRPr lang="hr-HR" sz="5400" dirty="0">
              <a:solidFill>
                <a:srgbClr val="FFFF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r-HR" dirty="0" err="1" smtClean="0">
                <a:solidFill>
                  <a:srgbClr val="00B0F0"/>
                </a:solidFill>
              </a:rPr>
              <a:t>Perspective</a:t>
            </a:r>
            <a:r>
              <a:rPr lang="hr-HR" dirty="0" smtClean="0">
                <a:solidFill>
                  <a:srgbClr val="00B0F0"/>
                </a:solidFill>
              </a:rPr>
              <a:t> – postavlja kornjaču u 3D način crtanja.</a:t>
            </a:r>
          </a:p>
          <a:p>
            <a:pPr>
              <a:buNone/>
            </a:pPr>
            <a:r>
              <a:rPr lang="hr-HR" dirty="0" err="1" smtClean="0">
                <a:solidFill>
                  <a:srgbClr val="00B0F0"/>
                </a:solidFill>
              </a:rPr>
              <a:t>Wrap</a:t>
            </a:r>
            <a:r>
              <a:rPr lang="hr-HR" dirty="0" smtClean="0">
                <a:solidFill>
                  <a:srgbClr val="00B0F0"/>
                </a:solidFill>
              </a:rPr>
              <a:t> – postavlja kornjaču u 2D način crtanja.</a:t>
            </a:r>
          </a:p>
          <a:p>
            <a:pPr>
              <a:buNone/>
            </a:pPr>
            <a:r>
              <a:rPr lang="hr-HR" dirty="0" err="1" smtClean="0">
                <a:solidFill>
                  <a:srgbClr val="00B0F0"/>
                </a:solidFill>
              </a:rPr>
              <a:t>Uppitch</a:t>
            </a:r>
            <a:r>
              <a:rPr lang="hr-HR" dirty="0" smtClean="0">
                <a:solidFill>
                  <a:srgbClr val="00B0F0"/>
                </a:solidFill>
              </a:rPr>
              <a:t> – uzdizanje za postavljeni kut</a:t>
            </a:r>
          </a:p>
          <a:p>
            <a:pPr>
              <a:buNone/>
            </a:pPr>
            <a:r>
              <a:rPr lang="hr-HR" dirty="0" err="1" smtClean="0">
                <a:solidFill>
                  <a:srgbClr val="00B0F0"/>
                </a:solidFill>
              </a:rPr>
              <a:t>Downpitch</a:t>
            </a:r>
            <a:r>
              <a:rPr lang="hr-HR" dirty="0" smtClean="0">
                <a:solidFill>
                  <a:srgbClr val="00B0F0"/>
                </a:solidFill>
              </a:rPr>
              <a:t> – poniranje za postavljeni kut</a:t>
            </a:r>
          </a:p>
          <a:p>
            <a:pPr>
              <a:buNone/>
            </a:pPr>
            <a:r>
              <a:rPr lang="hr-HR" dirty="0" err="1" smtClean="0">
                <a:solidFill>
                  <a:srgbClr val="00B0F0"/>
                </a:solidFill>
              </a:rPr>
              <a:t>Leftroll</a:t>
            </a:r>
            <a:r>
              <a:rPr lang="hr-HR" dirty="0" smtClean="0">
                <a:solidFill>
                  <a:srgbClr val="00B0F0"/>
                </a:solidFill>
              </a:rPr>
              <a:t> – naginjanje lijevo za postavljeni kut</a:t>
            </a:r>
          </a:p>
          <a:p>
            <a:pPr>
              <a:buNone/>
            </a:pPr>
            <a:r>
              <a:rPr lang="hr-HR" dirty="0" err="1" smtClean="0">
                <a:solidFill>
                  <a:srgbClr val="00B0F0"/>
                </a:solidFill>
              </a:rPr>
              <a:t>Rightroll</a:t>
            </a:r>
            <a:r>
              <a:rPr lang="hr-HR" dirty="0" smtClean="0">
                <a:solidFill>
                  <a:srgbClr val="00B0F0"/>
                </a:solidFill>
              </a:rPr>
              <a:t> </a:t>
            </a:r>
            <a:r>
              <a:rPr lang="hr-HR" dirty="0" smtClean="0">
                <a:solidFill>
                  <a:srgbClr val="00B0F0"/>
                </a:solidFill>
              </a:rPr>
              <a:t>– naginjanje desno za postavljeni kut</a:t>
            </a:r>
            <a:endParaRPr lang="hr-HR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 descr="hexagonvar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450" y="764705"/>
            <a:ext cx="4866006" cy="5472608"/>
          </a:xfrm>
        </p:spPr>
      </p:pic>
      <p:pic>
        <p:nvPicPr>
          <p:cNvPr id="5" name="Slika 4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1772816"/>
            <a:ext cx="3096344" cy="328098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FF00"/>
                </a:solidFill>
              </a:rPr>
              <a:t>Koordinatna grafika</a:t>
            </a:r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25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3200" dirty="0" smtClean="0">
                <a:solidFill>
                  <a:srgbClr val="00B0F0"/>
                </a:solidFill>
              </a:rPr>
              <a:t>SETXY – pomiče kornjaču u točku zadanu koordinatama x i y.</a:t>
            </a:r>
          </a:p>
          <a:p>
            <a:pPr>
              <a:buNone/>
            </a:pPr>
            <a:r>
              <a:rPr lang="hr-HR" sz="3200" dirty="0" smtClean="0">
                <a:solidFill>
                  <a:srgbClr val="00B0F0"/>
                </a:solidFill>
              </a:rPr>
              <a:t>SETX ili SETY – pomiče kornjaču samo prema zadanoj koordinati lijevo-desno gore-dolje.</a:t>
            </a:r>
          </a:p>
          <a:p>
            <a:pPr>
              <a:buNone/>
            </a:pPr>
            <a:r>
              <a:rPr lang="hr-HR" sz="3200" dirty="0" smtClean="0">
                <a:solidFill>
                  <a:srgbClr val="00B0F0"/>
                </a:solidFill>
              </a:rPr>
              <a:t>POS – vraća položaj kornjače u obliku dvočlane liste.</a:t>
            </a:r>
          </a:p>
          <a:p>
            <a:pPr>
              <a:buNone/>
            </a:pPr>
            <a:r>
              <a:rPr lang="hr-HR" sz="3200" dirty="0" smtClean="0">
                <a:solidFill>
                  <a:srgbClr val="00B0F0"/>
                </a:solidFill>
              </a:rPr>
              <a:t>SETPOS – pomiče kornjaču rabeći listu kao ulaznu vrijednost.</a:t>
            </a:r>
            <a:endParaRPr lang="hr-HR" sz="32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hnički">
  <a:themeElements>
    <a:clrScheme name="Tehnički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hnički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rh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131</TotalTime>
  <Words>403</Words>
  <Application>Microsoft Office PowerPoint</Application>
  <PresentationFormat>Prikaz na zaslonu (4:3)</PresentationFormat>
  <Paragraphs>75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6" baseType="lpstr">
      <vt:lpstr>Tehnički</vt:lpstr>
      <vt:lpstr>PowerPointova prezentacija</vt:lpstr>
      <vt:lpstr>Sve o Logu</vt:lpstr>
      <vt:lpstr>Sve o Logu</vt:lpstr>
      <vt:lpstr>Naredbe</vt:lpstr>
      <vt:lpstr>Naredbe</vt:lpstr>
      <vt:lpstr>Naredbe</vt:lpstr>
      <vt:lpstr>3D naredbe</vt:lpstr>
      <vt:lpstr>PowerPointova prezentacija</vt:lpstr>
      <vt:lpstr>Koordinatna grafika</vt:lpstr>
      <vt:lpstr>Koordinatna grafika</vt:lpstr>
      <vt:lpstr>Koordinatna grafika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Korisnik</dc:creator>
  <cp:lastModifiedBy>Marija Hršak</cp:lastModifiedBy>
  <cp:revision>16</cp:revision>
  <dcterms:created xsi:type="dcterms:W3CDTF">2014-10-31T10:34:31Z</dcterms:created>
  <dcterms:modified xsi:type="dcterms:W3CDTF">2014-11-06T08:52:24Z</dcterms:modified>
</cp:coreProperties>
</file>